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2"/>
  </p:notesMasterIdLst>
  <p:sldIdLst>
    <p:sldId id="299" r:id="rId3"/>
    <p:sldId id="307" r:id="rId4"/>
    <p:sldId id="311" r:id="rId5"/>
    <p:sldId id="316" r:id="rId6"/>
    <p:sldId id="312" r:id="rId7"/>
    <p:sldId id="313" r:id="rId8"/>
    <p:sldId id="314" r:id="rId9"/>
    <p:sldId id="315" r:id="rId10"/>
    <p:sldId id="31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D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0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4901-CF7A-4463-99C3-E15517192BCA}" type="datetimeFigureOut">
              <a:rPr lang="nl-NL" smtClean="0"/>
              <a:t>07/12/16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BB99C-1737-4448-9D4C-B5197A25B2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98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843B7-4B00-6141-A69E-C7B5CC2296FA}" type="slidenum">
              <a:rPr lang="nl-NL" sz="1200">
                <a:solidFill>
                  <a:prstClr val="black"/>
                </a:solidFill>
              </a:rPr>
              <a:pPr/>
              <a:t>1</a:t>
            </a:fld>
            <a:endParaRPr lang="nl-NL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843B7-4B00-6141-A69E-C7B5CC2296FA}" type="slidenum">
              <a:rPr lang="nl-NL" sz="1200">
                <a:solidFill>
                  <a:prstClr val="black"/>
                </a:solidFill>
              </a:rPr>
              <a:pPr/>
              <a:t>2</a:t>
            </a:fld>
            <a:endParaRPr lang="nl-NL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843B7-4B00-6141-A69E-C7B5CC2296FA}" type="slidenum">
              <a:rPr lang="nl-NL" sz="1200">
                <a:solidFill>
                  <a:prstClr val="black"/>
                </a:solidFill>
              </a:rPr>
              <a:pPr/>
              <a:t>3</a:t>
            </a:fld>
            <a:endParaRPr lang="nl-NL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843B7-4B00-6141-A69E-C7B5CC2296FA}" type="slidenum">
              <a:rPr lang="nl-NL" sz="1200">
                <a:solidFill>
                  <a:prstClr val="black"/>
                </a:solidFill>
              </a:rPr>
              <a:pPr/>
              <a:t>4</a:t>
            </a:fld>
            <a:endParaRPr lang="nl-NL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843B7-4B00-6141-A69E-C7B5CC2296FA}" type="slidenum">
              <a:rPr lang="nl-NL" sz="1200">
                <a:solidFill>
                  <a:prstClr val="black"/>
                </a:solidFill>
              </a:rPr>
              <a:pPr/>
              <a:t>5</a:t>
            </a:fld>
            <a:endParaRPr lang="nl-NL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843B7-4B00-6141-A69E-C7B5CC2296FA}" type="slidenum">
              <a:rPr lang="nl-NL" sz="1200">
                <a:solidFill>
                  <a:prstClr val="black"/>
                </a:solidFill>
              </a:rPr>
              <a:pPr/>
              <a:t>6</a:t>
            </a:fld>
            <a:endParaRPr lang="nl-NL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843B7-4B00-6141-A69E-C7B5CC2296FA}" type="slidenum">
              <a:rPr lang="nl-NL" sz="1200">
                <a:solidFill>
                  <a:prstClr val="black"/>
                </a:solidFill>
              </a:rPr>
              <a:pPr/>
              <a:t>7</a:t>
            </a:fld>
            <a:endParaRPr lang="nl-NL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843B7-4B00-6141-A69E-C7B5CC2296FA}" type="slidenum">
              <a:rPr lang="nl-NL" sz="1200">
                <a:solidFill>
                  <a:prstClr val="black"/>
                </a:solidFill>
              </a:rPr>
              <a:pPr/>
              <a:t>8</a:t>
            </a:fld>
            <a:endParaRPr lang="nl-NL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6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843B7-4B00-6141-A69E-C7B5CC2296FA}" type="slidenum">
              <a:rPr lang="nl-NL" sz="1200">
                <a:solidFill>
                  <a:prstClr val="black"/>
                </a:solidFill>
              </a:rPr>
              <a:pPr/>
              <a:t>9</a:t>
            </a:fld>
            <a:endParaRPr lang="nl-NL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49519" y="6173788"/>
            <a:ext cx="6494064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293723" y="6189315"/>
            <a:ext cx="1106396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4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" y="1"/>
            <a:ext cx="12178768" cy="6857999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16771" y="6173788"/>
            <a:ext cx="7661339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728250" y="6189315"/>
            <a:ext cx="1106396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816771" y="1515453"/>
            <a:ext cx="9017877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816771" y="2727004"/>
            <a:ext cx="9017877" cy="3380777"/>
          </a:xfrm>
        </p:spPr>
        <p:txBody>
          <a:bodyPr/>
          <a:lstStyle>
            <a:lvl1pPr algn="r">
              <a:defRPr sz="3200">
                <a:latin typeface="Arial"/>
                <a:cs typeface="Arial"/>
              </a:defRPr>
            </a:lvl1pPr>
            <a:lvl2pPr algn="r">
              <a:defRPr sz="2667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425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2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7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03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4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1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56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37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1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9939"/>
          </a:xfr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9940"/>
          </a:xfrm>
        </p:spPr>
        <p:txBody>
          <a:bodyPr>
            <a:normAutofit/>
          </a:bodyPr>
          <a:lstStyle>
            <a:lvl1pPr>
              <a:defRPr sz="2667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49519" y="6173788"/>
            <a:ext cx="6494064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293723" y="6189315"/>
            <a:ext cx="1106396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05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29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7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1714131"/>
            <a:ext cx="5386917" cy="39497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1714131"/>
            <a:ext cx="5389033" cy="39497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49519" y="6173788"/>
            <a:ext cx="6494064" cy="365125"/>
          </a:xfrm>
          <a:prstGeom prst="rect">
            <a:avLst/>
          </a:prstGeom>
        </p:spPr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293723" y="6189315"/>
            <a:ext cx="1106396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2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>
            <a:noAutofit/>
          </a:bodyPr>
          <a:lstStyle>
            <a:lvl1pPr algn="l">
              <a:defRPr sz="2667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4317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-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" y="0"/>
            <a:ext cx="12232044" cy="6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2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" y="0"/>
            <a:ext cx="12232044" cy="6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-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" y="0"/>
            <a:ext cx="12189423" cy="686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372534"/>
            <a:ext cx="10972800" cy="2449689"/>
          </a:xfrm>
        </p:spPr>
        <p:txBody>
          <a:bodyPr anchor="t"/>
          <a:lstStyle>
            <a:lvl1pPr>
              <a:defRPr sz="4267"/>
            </a:lvl1pPr>
          </a:lstStyle>
          <a:p>
            <a:r>
              <a:rPr lang="nl-NL"/>
              <a:t>Titel van presentatie, Arial 32pt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318189" y="6356351"/>
            <a:ext cx="5708211" cy="366183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147023" cy="366183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3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-B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" y="0"/>
            <a:ext cx="12189423" cy="68640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318189" y="6356351"/>
            <a:ext cx="5708211" cy="366183"/>
          </a:xfrm>
          <a:prstGeom prst="rect">
            <a:avLst/>
          </a:prstGeo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147023" cy="366183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372534"/>
            <a:ext cx="10972800" cy="2449689"/>
          </a:xfrm>
        </p:spPr>
        <p:txBody>
          <a:bodyPr anchor="t"/>
          <a:lstStyle>
            <a:lvl1pPr>
              <a:defRPr sz="4267"/>
            </a:lvl1pPr>
          </a:lstStyle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</p:spTree>
    <p:extLst>
      <p:ext uri="{BB962C8B-B14F-4D97-AF65-F5344CB8AC3E}">
        <p14:creationId xmlns:p14="http://schemas.microsoft.com/office/powerpoint/2010/main" val="39484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" y="1"/>
            <a:ext cx="12178768" cy="68579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989958" y="6173788"/>
            <a:ext cx="848815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28253" y="6189315"/>
            <a:ext cx="11063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957" y="1867700"/>
            <a:ext cx="9844691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989957" y="2962013"/>
            <a:ext cx="9844691" cy="292374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04684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" y="0"/>
            <a:ext cx="12178768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van presentatie, </a:t>
            </a:r>
            <a:r>
              <a:rPr lang="nl-NL" dirty="0" err="1" smtClean="0"/>
              <a:t>Arial</a:t>
            </a:r>
            <a:r>
              <a:rPr lang="nl-NL" dirty="0" smtClean="0"/>
              <a:t> 32pt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83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49519" y="6173788"/>
            <a:ext cx="6494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609585"/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293723" y="6189315"/>
            <a:ext cx="1106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609585"/>
            <a:fld id="{CC1A7FFB-7E9A-E347-8F80-8E2C647B362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1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09585" rtl="0" eaLnBrk="1" latinLnBrk="0" hangingPunct="1">
        <a:spcBef>
          <a:spcPct val="0"/>
        </a:spcBef>
        <a:buNone/>
        <a:defRPr sz="4267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C4129E-2290-7F41-BA4B-438134EB2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07/12/16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E6BFF8-D814-8F44-B9ED-2C3BFF6A2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3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1B2BF03-3606-EF4D-9843-F68F4D0EAF30}" type="slidenum">
              <a:rPr lang="en-GB" sz="1000">
                <a:solidFill>
                  <a:prstClr val="black"/>
                </a:solidFill>
              </a:rPr>
              <a:pPr/>
              <a:t>1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6" y="363538"/>
            <a:ext cx="870630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A50021"/>
                </a:solidFill>
                <a:latin typeface="Arial Narrow" charset="0"/>
                <a:ea typeface="MS PGothic" charset="0"/>
              </a:rPr>
              <a:t> 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6857" y="1773239"/>
            <a:ext cx="9924143" cy="49688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sz="18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	</a:t>
            </a:r>
            <a:r>
              <a:rPr lang="en-US" sz="3600" b="1" dirty="0">
                <a:solidFill>
                  <a:srgbClr val="800000"/>
                </a:solidFill>
              </a:rPr>
              <a:t>To Responsibly Fast-Forward</a:t>
            </a:r>
            <a:br>
              <a:rPr lang="en-US" sz="3600" b="1" dirty="0">
                <a:solidFill>
                  <a:srgbClr val="800000"/>
                </a:solidFill>
              </a:rPr>
            </a:br>
            <a:r>
              <a:rPr lang="en-US" sz="3600" b="1" dirty="0">
                <a:solidFill>
                  <a:srgbClr val="008000"/>
                </a:solidFill>
              </a:rPr>
              <a:t> How (not) to ‘Try First and Ask for Forgiveness Later</a:t>
            </a:r>
            <a:r>
              <a:rPr lang="en-US" sz="3600" b="1" dirty="0" smtClean="0">
                <a:solidFill>
                  <a:srgbClr val="008000"/>
                </a:solidFill>
              </a:rPr>
              <a:t>’</a:t>
            </a:r>
          </a:p>
          <a:p>
            <a:pPr algn="ctr">
              <a:buNone/>
            </a:pPr>
            <a:endParaRPr lang="en-US" sz="3600" b="1" dirty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en-US" sz="3600" b="1" dirty="0">
                <a:solidFill>
                  <a:srgbClr val="800000"/>
                </a:solidFill>
              </a:rPr>
              <a:t>D</a:t>
            </a:r>
            <a:r>
              <a:rPr lang="en-US" sz="3600" b="1" dirty="0" smtClean="0">
                <a:solidFill>
                  <a:srgbClr val="800000"/>
                </a:solidFill>
              </a:rPr>
              <a:t>eveloping </a:t>
            </a:r>
            <a:r>
              <a:rPr lang="en-US" sz="3600" b="1" dirty="0">
                <a:solidFill>
                  <a:srgbClr val="800000"/>
                </a:solidFill>
              </a:rPr>
              <a:t>the design-framework for responsible on-campus-experimentation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is-IS" sz="3600" b="1" dirty="0" smtClean="0">
                <a:solidFill>
                  <a:srgbClr val="800000"/>
                </a:solidFill>
              </a:rPr>
              <a:t>…</a:t>
            </a:r>
            <a:endParaRPr lang="en-US" sz="3600" b="1" dirty="0" smtClean="0">
              <a:solidFill>
                <a:srgbClr val="800000"/>
              </a:solidFill>
            </a:endParaRPr>
          </a:p>
          <a:p>
            <a:pPr algn="ctr">
              <a:buNone/>
            </a:pPr>
            <a:endParaRPr lang="en-US" sz="1800" b="1" dirty="0">
              <a:solidFill>
                <a:srgbClr val="008000"/>
              </a:solidFill>
              <a:latin typeface="Arial" charset="0"/>
              <a:ea typeface="MS PGothic" charset="0"/>
            </a:endParaRPr>
          </a:p>
          <a:p>
            <a:pPr algn="ctr">
              <a:buNone/>
            </a:pPr>
            <a:r>
              <a:rPr lang="nl-NL" sz="1800" b="1" dirty="0" smtClean="0">
                <a:solidFill>
                  <a:srgbClr val="1A5919"/>
                </a:solidFill>
                <a:latin typeface="Arial" charset="0"/>
                <a:ea typeface="MS PGothic" charset="0"/>
              </a:rPr>
              <a:t>Project leader: </a:t>
            </a:r>
            <a:r>
              <a:rPr lang="nl-NL" sz="1800" b="1" dirty="0" err="1" smtClean="0">
                <a:solidFill>
                  <a:srgbClr val="1A5919"/>
                </a:solidFill>
                <a:latin typeface="Arial" charset="0"/>
                <a:ea typeface="MS PGothic" charset="0"/>
              </a:rPr>
              <a:t>prof.dr</a:t>
            </a:r>
            <a:r>
              <a:rPr lang="nl-NL" sz="1800" b="1" dirty="0" smtClean="0">
                <a:solidFill>
                  <a:srgbClr val="1A5919"/>
                </a:solidFill>
                <a:latin typeface="Arial" charset="0"/>
                <a:ea typeface="MS PGothic" charset="0"/>
              </a:rPr>
              <a:t>. Michiel A. Heldeweg LLM</a:t>
            </a:r>
          </a:p>
          <a:p>
            <a:pPr algn="ctr">
              <a:buNone/>
            </a:pPr>
            <a:r>
              <a:rPr lang="nl-NL" sz="1800" b="1" dirty="0" smtClean="0">
                <a:solidFill>
                  <a:srgbClr val="1A5919"/>
                </a:solidFill>
                <a:latin typeface="Arial" charset="0"/>
                <a:ea typeface="MS PGothic" charset="0"/>
              </a:rPr>
              <a:t>Chair in </a:t>
            </a:r>
            <a:r>
              <a:rPr lang="nl-NL" sz="1800" b="1" dirty="0" err="1" smtClean="0">
                <a:solidFill>
                  <a:srgbClr val="1A5919"/>
                </a:solidFill>
                <a:latin typeface="Arial" charset="0"/>
                <a:ea typeface="MS PGothic" charset="0"/>
              </a:rPr>
              <a:t>Law</a:t>
            </a:r>
            <a:r>
              <a:rPr lang="nl-NL" sz="1800" b="1" dirty="0" smtClean="0">
                <a:solidFill>
                  <a:srgbClr val="1A5919"/>
                </a:solidFill>
                <a:latin typeface="Arial" charset="0"/>
                <a:ea typeface="MS PGothic" charset="0"/>
              </a:rPr>
              <a:t>, </a:t>
            </a:r>
            <a:r>
              <a:rPr lang="nl-NL" sz="1800" b="1" dirty="0" err="1" smtClean="0">
                <a:solidFill>
                  <a:srgbClr val="1A5919"/>
                </a:solidFill>
                <a:latin typeface="Arial" charset="0"/>
                <a:ea typeface="MS PGothic" charset="0"/>
              </a:rPr>
              <a:t>Governance</a:t>
            </a:r>
            <a:r>
              <a:rPr lang="nl-NL" sz="1800" b="1" dirty="0" smtClean="0">
                <a:solidFill>
                  <a:srgbClr val="1A5919"/>
                </a:solidFill>
                <a:latin typeface="Arial" charset="0"/>
                <a:ea typeface="MS PGothic" charset="0"/>
              </a:rPr>
              <a:t> &amp; Technology</a:t>
            </a:r>
            <a:endParaRPr lang="nl-NL" sz="1800" b="1" dirty="0">
              <a:solidFill>
                <a:srgbClr val="1A5919"/>
              </a:solidFill>
              <a:latin typeface="Arial" charset="0"/>
              <a:ea typeface="MS PGothic" charset="0"/>
            </a:endParaRPr>
          </a:p>
        </p:txBody>
      </p:sp>
      <p:pic>
        <p:nvPicPr>
          <p:cNvPr id="69636" name="Picture 4" descr="UT_Strookw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72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1B2BF03-3606-EF4D-9843-F68F4D0EAF30}" type="slidenum">
              <a:rPr lang="en-GB" sz="1000">
                <a:solidFill>
                  <a:prstClr val="black"/>
                </a:solidFill>
              </a:rPr>
              <a:pPr/>
              <a:t>2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286" y="363538"/>
            <a:ext cx="99241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A50021"/>
                </a:solidFill>
                <a:latin typeface="Arial Narrow" charset="0"/>
                <a:ea typeface="MS PGothic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To Responsibly Fast-</a:t>
            </a:r>
            <a:r>
              <a:rPr lang="en-US" sz="3600" b="1" dirty="0" smtClean="0">
                <a:solidFill>
                  <a:srgbClr val="800000"/>
                </a:solidFill>
              </a:rPr>
              <a:t>Forward</a:t>
            </a:r>
            <a:br>
              <a:rPr lang="en-US" sz="3600" b="1" dirty="0" smtClean="0">
                <a:solidFill>
                  <a:srgbClr val="800000"/>
                </a:solidFill>
              </a:rPr>
            </a:br>
            <a:r>
              <a:rPr lang="en-US" sz="3100" b="1" dirty="0" smtClean="0">
                <a:solidFill>
                  <a:srgbClr val="008000"/>
                </a:solidFill>
              </a:rPr>
              <a:t> How </a:t>
            </a:r>
            <a:r>
              <a:rPr lang="en-US" sz="3100" b="1" dirty="0">
                <a:solidFill>
                  <a:srgbClr val="008000"/>
                </a:solidFill>
              </a:rPr>
              <a:t>(not) to ‘Try First and Ask for Forgiveness Later’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714" y="1773239"/>
            <a:ext cx="9869715" cy="4968875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endParaRPr lang="nl-NL" sz="18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eaLnBrk="1" hangingPunct="1">
              <a:buFont typeface="Wingdings" charset="0"/>
              <a:buNone/>
            </a:pPr>
            <a:endParaRPr lang="nl-NL" sz="1800" b="1" dirty="0" smtClean="0">
              <a:solidFill>
                <a:srgbClr val="800000"/>
              </a:solidFill>
              <a:latin typeface="Arial" charset="0"/>
              <a:ea typeface="MS PGothic" charset="0"/>
            </a:endParaRPr>
          </a:p>
          <a:p>
            <a:pPr eaLnBrk="1" hangingPunct="1">
              <a:buFont typeface="Wingdings" charset="0"/>
              <a:buNone/>
            </a:pPr>
            <a:r>
              <a:rPr lang="nl-NL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 	</a:t>
            </a:r>
            <a:r>
              <a:rPr lang="nl-NL" sz="2400" b="1" dirty="0" err="1" smtClean="0">
                <a:solidFill>
                  <a:srgbClr val="800000"/>
                </a:solidFill>
                <a:latin typeface="Arial" charset="0"/>
                <a:ea typeface="MS PGothic" charset="0"/>
              </a:rPr>
              <a:t>Experimentation</a:t>
            </a:r>
            <a:r>
              <a:rPr lang="is-IS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….</a:t>
            </a:r>
          </a:p>
          <a:p>
            <a:pPr eaLnBrk="1" hangingPunct="1">
              <a:buFont typeface="Wingdings" charset="0"/>
              <a:buNone/>
            </a:pPr>
            <a:endParaRPr lang="is-IS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eaLnBrk="1" hangingPunct="1">
              <a:buFont typeface="Wingdings" charset="0"/>
              <a:buNone/>
            </a:pPr>
            <a:r>
              <a:rPr lang="is-IS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	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Achieving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d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isruptive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technological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innovations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often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requires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an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experimental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phase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for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development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and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use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‘in vivo’.</a:t>
            </a:r>
          </a:p>
          <a:p>
            <a:pPr eaLnBrk="1" hangingPunct="1">
              <a:buFont typeface="Wingdings" charset="0"/>
              <a:buNone/>
            </a:pPr>
            <a:endParaRPr lang="nl-NL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	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Such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experimentation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may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be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in conflict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with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existing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rules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(e.g.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s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afeguarding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safety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privacy, security,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nuisance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and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economic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assets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)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and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principles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(e.g.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e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quality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legal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certainty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proportionality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)</a:t>
            </a:r>
          </a:p>
          <a:p>
            <a:pPr>
              <a:buNone/>
            </a:pPr>
            <a:endParaRPr lang="nl-NL" sz="18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endParaRPr lang="nl-NL" sz="18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69636" name="Picture 4" descr="UT_Strookw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experiments_0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144" y="2104226"/>
            <a:ext cx="2426860" cy="9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0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1B2BF03-3606-EF4D-9843-F68F4D0EAF30}" type="slidenum">
              <a:rPr lang="en-GB" sz="1000">
                <a:solidFill>
                  <a:prstClr val="black"/>
                </a:solidFill>
              </a:rPr>
              <a:pPr/>
              <a:t>3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286" y="363538"/>
            <a:ext cx="99241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A50021"/>
                </a:solidFill>
                <a:latin typeface="Arial Narrow" charset="0"/>
                <a:ea typeface="MS PGothic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To Responsibly Fast-</a:t>
            </a:r>
            <a:r>
              <a:rPr lang="en-US" sz="3600" b="1" dirty="0" smtClean="0">
                <a:solidFill>
                  <a:srgbClr val="800000"/>
                </a:solidFill>
              </a:rPr>
              <a:t>Forward</a:t>
            </a:r>
            <a:br>
              <a:rPr lang="en-US" sz="3600" b="1" dirty="0" smtClean="0">
                <a:solidFill>
                  <a:srgbClr val="800000"/>
                </a:solidFill>
              </a:rPr>
            </a:br>
            <a:r>
              <a:rPr lang="en-US" sz="3100" b="1" dirty="0" smtClean="0">
                <a:solidFill>
                  <a:srgbClr val="008000"/>
                </a:solidFill>
              </a:rPr>
              <a:t> How </a:t>
            </a:r>
            <a:r>
              <a:rPr lang="en-US" sz="3100" b="1" dirty="0">
                <a:solidFill>
                  <a:srgbClr val="008000"/>
                </a:solidFill>
              </a:rPr>
              <a:t>(not) to ‘Try First and Ask for Forgiveness Later’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714" y="1773239"/>
            <a:ext cx="9869715" cy="4968875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endParaRPr lang="nl-NL" sz="18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eaLnBrk="1" hangingPunct="1">
              <a:buFont typeface="Wingdings" charset="0"/>
              <a:buNone/>
            </a:pPr>
            <a:r>
              <a:rPr lang="nl-NL" sz="18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endParaRPr lang="nl-NL" sz="18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	</a:t>
            </a:r>
            <a:r>
              <a:rPr lang="nl-NL" sz="2400" b="1" dirty="0" err="1" smtClean="0">
                <a:solidFill>
                  <a:srgbClr val="800000"/>
                </a:solidFill>
                <a:latin typeface="Arial" charset="0"/>
                <a:ea typeface="MS PGothic" charset="0"/>
              </a:rPr>
              <a:t>Experimental</a:t>
            </a:r>
            <a:r>
              <a:rPr lang="nl-NL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800000"/>
                </a:solidFill>
                <a:latin typeface="Arial" charset="0"/>
                <a:ea typeface="MS PGothic" charset="0"/>
              </a:rPr>
              <a:t>Exceptions</a:t>
            </a:r>
            <a:r>
              <a:rPr lang="is-IS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….</a:t>
            </a:r>
          </a:p>
          <a:p>
            <a:pPr>
              <a:buNone/>
            </a:pPr>
            <a:endParaRPr lang="is-IS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r>
              <a:rPr lang="is-IS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	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Existing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rules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may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need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to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be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set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aside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temporarily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to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create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a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legal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niche in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which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these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experiments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can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still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take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place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. </a:t>
            </a:r>
            <a:endParaRPr lang="nl-NL" sz="24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endParaRPr lang="nl-NL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	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Experimental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rules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may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allow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‘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experimental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space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’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safeguarding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key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legal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values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and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also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secure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epistemic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values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(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to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yield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information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towards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upscalable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findings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)</a:t>
            </a:r>
            <a:endParaRPr lang="nl-NL" sz="18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endParaRPr lang="nl-NL" sz="18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69636" name="Picture 4" descr="UT_Strookw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experiments_0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144" y="2104226"/>
            <a:ext cx="2426860" cy="9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gulations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49" y="2076596"/>
            <a:ext cx="1112931" cy="10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1B2BF03-3606-EF4D-9843-F68F4D0EAF30}" type="slidenum">
              <a:rPr lang="en-GB" sz="1000">
                <a:solidFill>
                  <a:prstClr val="black"/>
                </a:solidFill>
              </a:rPr>
              <a:pPr/>
              <a:t>4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286" y="363538"/>
            <a:ext cx="99241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A50021"/>
                </a:solidFill>
                <a:latin typeface="Arial Narrow" charset="0"/>
                <a:ea typeface="MS PGothic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To Responsibly Fast-</a:t>
            </a:r>
            <a:r>
              <a:rPr lang="en-US" sz="3600" b="1" dirty="0" smtClean="0">
                <a:solidFill>
                  <a:srgbClr val="800000"/>
                </a:solidFill>
              </a:rPr>
              <a:t>Forward</a:t>
            </a:r>
            <a:br>
              <a:rPr lang="en-US" sz="3600" b="1" dirty="0" smtClean="0">
                <a:solidFill>
                  <a:srgbClr val="800000"/>
                </a:solidFill>
              </a:rPr>
            </a:br>
            <a:r>
              <a:rPr lang="en-US" sz="3100" b="1" dirty="0" smtClean="0">
                <a:solidFill>
                  <a:srgbClr val="008000"/>
                </a:solidFill>
              </a:rPr>
              <a:t> How </a:t>
            </a:r>
            <a:r>
              <a:rPr lang="en-US" sz="3100" b="1" dirty="0">
                <a:solidFill>
                  <a:srgbClr val="008000"/>
                </a:solidFill>
              </a:rPr>
              <a:t>(not) to ‘Try First and Ask for Forgiveness Later’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714" y="1773239"/>
            <a:ext cx="9869715" cy="4968875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endParaRPr lang="nl-NL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	</a:t>
            </a:r>
            <a:r>
              <a:rPr lang="nl-NL" sz="2400" b="1" dirty="0" err="1" smtClean="0">
                <a:solidFill>
                  <a:srgbClr val="800000"/>
                </a:solidFill>
                <a:latin typeface="Arial" charset="0"/>
                <a:ea typeface="MS PGothic" charset="0"/>
              </a:rPr>
              <a:t>Experimental</a:t>
            </a:r>
            <a:r>
              <a:rPr lang="nl-NL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800000"/>
                </a:solidFill>
                <a:latin typeface="Arial" charset="0"/>
                <a:ea typeface="MS PGothic" charset="0"/>
              </a:rPr>
              <a:t>space</a:t>
            </a:r>
            <a:r>
              <a:rPr lang="nl-NL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 &amp; regime</a:t>
            </a:r>
          </a:p>
          <a:p>
            <a:pPr>
              <a:buNone/>
            </a:pPr>
            <a:endParaRPr lang="nl-NL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	The 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campus is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an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attractive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spatial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niche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for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experimentation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against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background of research, design &amp;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development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in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silico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and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/or in vitro,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to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small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scale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in vivo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experimentation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(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before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larger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scale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experimetation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e.g. ‘Enschede’,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and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ultimate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upscaling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).</a:t>
            </a:r>
          </a:p>
          <a:p>
            <a:pPr>
              <a:buNone/>
            </a:pPr>
            <a:endParaRPr lang="nl-NL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	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Twofold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approach: Bottom-up &amp; Top-down</a:t>
            </a:r>
          </a:p>
          <a:p>
            <a:pPr>
              <a:buNone/>
            </a:pPr>
            <a:endParaRPr lang="nl-NL" sz="18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endParaRPr lang="nl-NL" sz="18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69636" name="Picture 4" descr="UT_Strookw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experiments_0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144" y="2104226"/>
            <a:ext cx="2426860" cy="9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d0c24fd007914bfa9092acab37ff32f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19" y="4862286"/>
            <a:ext cx="179753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3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1B2BF03-3606-EF4D-9843-F68F4D0EAF30}" type="slidenum">
              <a:rPr lang="en-GB" sz="1000">
                <a:solidFill>
                  <a:prstClr val="black"/>
                </a:solidFill>
              </a:rPr>
              <a:pPr/>
              <a:t>5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286" y="363538"/>
            <a:ext cx="99241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A50021"/>
                </a:solidFill>
                <a:latin typeface="Arial Narrow" charset="0"/>
                <a:ea typeface="MS PGothic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To Responsibly Fast-</a:t>
            </a:r>
            <a:r>
              <a:rPr lang="en-US" sz="3600" b="1" dirty="0" smtClean="0">
                <a:solidFill>
                  <a:srgbClr val="800000"/>
                </a:solidFill>
              </a:rPr>
              <a:t>Forward</a:t>
            </a:r>
            <a:br>
              <a:rPr lang="en-US" sz="3600" b="1" dirty="0" smtClean="0">
                <a:solidFill>
                  <a:srgbClr val="800000"/>
                </a:solidFill>
              </a:rPr>
            </a:br>
            <a:r>
              <a:rPr lang="en-US" sz="3100" b="1" dirty="0" smtClean="0">
                <a:solidFill>
                  <a:srgbClr val="008000"/>
                </a:solidFill>
              </a:rPr>
              <a:t> How </a:t>
            </a:r>
            <a:r>
              <a:rPr lang="en-US" sz="3100" b="1" dirty="0">
                <a:solidFill>
                  <a:srgbClr val="008000"/>
                </a:solidFill>
              </a:rPr>
              <a:t>(not) to ‘Try First and Ask for Forgiveness Later’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714" y="1773239"/>
            <a:ext cx="9869715" cy="4968875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None/>
            </a:pPr>
            <a:r>
              <a:rPr lang="nl-NL" sz="2400" b="1" dirty="0" err="1" smtClean="0">
                <a:solidFill>
                  <a:srgbClr val="800000"/>
                </a:solidFill>
                <a:latin typeface="Arial" charset="0"/>
                <a:ea typeface="MS PGothic" charset="0"/>
              </a:rPr>
              <a:t>Two</a:t>
            </a:r>
            <a:r>
              <a:rPr lang="nl-NL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 approaches </a:t>
            </a:r>
            <a:r>
              <a:rPr lang="nl-NL" sz="2400" b="1" dirty="0" err="1" smtClean="0">
                <a:solidFill>
                  <a:srgbClr val="800000"/>
                </a:solidFill>
                <a:latin typeface="Arial" charset="0"/>
                <a:ea typeface="MS PGothic" charset="0"/>
              </a:rPr>
              <a:t>to</a:t>
            </a:r>
            <a:r>
              <a:rPr lang="nl-NL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800000"/>
                </a:solidFill>
                <a:latin typeface="Arial" charset="0"/>
                <a:ea typeface="MS PGothic" charset="0"/>
              </a:rPr>
              <a:t>responsible</a:t>
            </a:r>
            <a:r>
              <a:rPr lang="nl-NL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 on-campus </a:t>
            </a:r>
            <a:r>
              <a:rPr lang="nl-NL" sz="2400" b="1" dirty="0" err="1" smtClean="0">
                <a:solidFill>
                  <a:srgbClr val="800000"/>
                </a:solidFill>
                <a:latin typeface="Arial" charset="0"/>
                <a:ea typeface="MS PGothic" charset="0"/>
              </a:rPr>
              <a:t>experimentation</a:t>
            </a:r>
            <a:r>
              <a:rPr lang="is-IS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…</a:t>
            </a:r>
          </a:p>
          <a:p>
            <a:pPr>
              <a:buNone/>
            </a:pPr>
            <a:endParaRPr lang="nl-NL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FontTx/>
              <a:buChar char="-"/>
            </a:pPr>
            <a:r>
              <a:rPr lang="nl-NL" sz="2400" b="1" dirty="0" smtClean="0">
                <a:solidFill>
                  <a:srgbClr val="12D512"/>
                </a:solidFill>
                <a:latin typeface="Arial" charset="0"/>
                <a:ea typeface="MS PGothic" charset="0"/>
              </a:rPr>
              <a:t>Bottom</a:t>
            </a:r>
            <a:r>
              <a:rPr lang="nl-NL" sz="2400" b="1" dirty="0">
                <a:solidFill>
                  <a:srgbClr val="12D512"/>
                </a:solidFill>
                <a:latin typeface="Arial" charset="0"/>
                <a:ea typeface="MS PGothic" charset="0"/>
              </a:rPr>
              <a:t>-</a:t>
            </a:r>
            <a:r>
              <a:rPr lang="nl-NL" sz="2400" b="1" dirty="0" smtClean="0">
                <a:solidFill>
                  <a:srgbClr val="12D512"/>
                </a:solidFill>
                <a:latin typeface="Arial" charset="0"/>
                <a:ea typeface="MS PGothic" charset="0"/>
              </a:rPr>
              <a:t>up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responsibility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(smart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self-regulation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):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try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first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and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ask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for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forgiveness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later’, but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perhaps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consider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what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smtClean="0">
                <a:solidFill>
                  <a:srgbClr val="12D512"/>
                </a:solidFill>
                <a:latin typeface="Arial" charset="0"/>
                <a:ea typeface="MS PGothic" charset="0"/>
              </a:rPr>
              <a:t>code of </a:t>
            </a:r>
            <a:r>
              <a:rPr lang="nl-NL" sz="2400" b="1" dirty="0" err="1" smtClean="0">
                <a:solidFill>
                  <a:srgbClr val="12D512"/>
                </a:solidFill>
                <a:latin typeface="Arial" charset="0"/>
                <a:ea typeface="MS PGothic" charset="0"/>
              </a:rPr>
              <a:t>conduct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may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enhance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both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epistemic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&amp;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legal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values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(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including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stakeholder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involvement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)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for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experimenting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on-campus </a:t>
            </a:r>
          </a:p>
          <a:p>
            <a:pPr>
              <a:buFontTx/>
              <a:buChar char="-"/>
            </a:pPr>
            <a:endParaRPr lang="nl-NL" sz="24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>
              <a:buFontTx/>
              <a:buChar char="-"/>
            </a:pPr>
            <a:r>
              <a:rPr lang="nl-NL" sz="2400" b="1" dirty="0" smtClean="0">
                <a:solidFill>
                  <a:srgbClr val="FF6600"/>
                </a:solidFill>
                <a:latin typeface="Arial" charset="0"/>
                <a:ea typeface="MS PGothic" charset="0"/>
              </a:rPr>
              <a:t>Top</a:t>
            </a:r>
            <a:r>
              <a:rPr lang="nl-NL" sz="2400" b="1" dirty="0">
                <a:solidFill>
                  <a:srgbClr val="FF6600"/>
                </a:solidFill>
                <a:latin typeface="Arial" charset="0"/>
                <a:ea typeface="MS PGothic" charset="0"/>
              </a:rPr>
              <a:t>-</a:t>
            </a:r>
            <a:r>
              <a:rPr lang="nl-NL" sz="2400" b="1" dirty="0" smtClean="0">
                <a:solidFill>
                  <a:srgbClr val="FF6600"/>
                </a:solidFill>
                <a:latin typeface="Arial" charset="0"/>
                <a:ea typeface="MS PGothic" charset="0"/>
              </a:rPr>
              <a:t>down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responsibility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(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being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regulated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but 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smart): </a:t>
            </a:r>
            <a:r>
              <a:rPr lang="nl-NL" sz="2400" b="1" dirty="0" err="1" smtClean="0">
                <a:solidFill>
                  <a:srgbClr val="FF6600"/>
                </a:solidFill>
                <a:latin typeface="Arial" charset="0"/>
                <a:ea typeface="MS PGothic" charset="0"/>
              </a:rPr>
              <a:t>flexible</a:t>
            </a:r>
            <a:r>
              <a:rPr lang="nl-NL" sz="2400" b="1" dirty="0" smtClean="0">
                <a:solidFill>
                  <a:srgbClr val="FF6600"/>
                </a:solidFill>
                <a:latin typeface="Arial" charset="0"/>
                <a:ea typeface="MS PGothic" charset="0"/>
              </a:rPr>
              <a:t> / </a:t>
            </a:r>
            <a:r>
              <a:rPr lang="nl-NL" sz="2400" b="1" dirty="0" err="1" smtClean="0">
                <a:solidFill>
                  <a:srgbClr val="FF6600"/>
                </a:solidFill>
                <a:latin typeface="Arial" charset="0"/>
                <a:ea typeface="MS PGothic" charset="0"/>
              </a:rPr>
              <a:t>future</a:t>
            </a:r>
            <a:r>
              <a:rPr lang="nl-NL" sz="2400" b="1" dirty="0" smtClean="0">
                <a:solidFill>
                  <a:srgbClr val="FF660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FF6600"/>
                </a:solidFill>
                <a:latin typeface="Arial" charset="0"/>
                <a:ea typeface="MS PGothic" charset="0"/>
              </a:rPr>
              <a:t>proof</a:t>
            </a:r>
            <a:r>
              <a:rPr lang="nl-NL" sz="2400" b="1" dirty="0" smtClean="0">
                <a:solidFill>
                  <a:srgbClr val="FF660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FF6600"/>
                </a:solidFill>
                <a:latin typeface="Arial" charset="0"/>
                <a:ea typeface="MS PGothic" charset="0"/>
              </a:rPr>
              <a:t>arrangements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such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as a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integrated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license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for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on-campus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experimentation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.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Seek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to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engage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with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public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authorities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(e.g. Enschede)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towards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such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arrangements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.</a:t>
            </a:r>
          </a:p>
        </p:txBody>
      </p:sp>
      <p:pic>
        <p:nvPicPr>
          <p:cNvPr id="69636" name="Picture 4" descr="UT_Strookw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-down-bottom-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2" y="2775856"/>
            <a:ext cx="1342571" cy="13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2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1B2BF03-3606-EF4D-9843-F68F4D0EAF30}" type="slidenum">
              <a:rPr lang="en-GB" sz="1000">
                <a:solidFill>
                  <a:prstClr val="black"/>
                </a:solidFill>
              </a:rPr>
              <a:pPr/>
              <a:t>6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286" y="363538"/>
            <a:ext cx="99241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A50021"/>
                </a:solidFill>
                <a:latin typeface="Arial Narrow" charset="0"/>
                <a:ea typeface="MS PGothic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To Responsibly Fast-</a:t>
            </a:r>
            <a:r>
              <a:rPr lang="en-US" sz="3600" b="1" dirty="0" smtClean="0">
                <a:solidFill>
                  <a:srgbClr val="800000"/>
                </a:solidFill>
              </a:rPr>
              <a:t>Forward</a:t>
            </a:r>
            <a:br>
              <a:rPr lang="en-US" sz="3600" b="1" dirty="0" smtClean="0">
                <a:solidFill>
                  <a:srgbClr val="800000"/>
                </a:solidFill>
              </a:rPr>
            </a:br>
            <a:r>
              <a:rPr lang="en-US" sz="3100" b="1" dirty="0" smtClean="0">
                <a:solidFill>
                  <a:srgbClr val="008000"/>
                </a:solidFill>
              </a:rPr>
              <a:t> How </a:t>
            </a:r>
            <a:r>
              <a:rPr lang="en-US" sz="3100" b="1" dirty="0">
                <a:solidFill>
                  <a:srgbClr val="008000"/>
                </a:solidFill>
              </a:rPr>
              <a:t>(not) to ‘Try First and Ask for Forgiveness Later’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714" y="1773239"/>
            <a:ext cx="9869715" cy="4968875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endParaRPr lang="nl-NL" sz="18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eaLnBrk="1" hangingPunct="1">
              <a:buFont typeface="Wingdings" charset="0"/>
              <a:buNone/>
            </a:pPr>
            <a:r>
              <a:rPr lang="nl-NL" sz="18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	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Two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year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project</a:t>
            </a:r>
          </a:p>
          <a:p>
            <a:pPr>
              <a:buNone/>
            </a:pPr>
            <a:endParaRPr lang="en-US" sz="24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‘Developing </a:t>
            </a:r>
            <a:r>
              <a:rPr lang="en-US" sz="2400" b="1" dirty="0">
                <a:solidFill>
                  <a:srgbClr val="800000"/>
                </a:solidFill>
              </a:rPr>
              <a:t>the design-framework for responsible on-campus-experimentation </a:t>
            </a:r>
            <a:r>
              <a:rPr lang="is-IS" sz="2400" b="1" dirty="0" smtClean="0">
                <a:solidFill>
                  <a:srgbClr val="800000"/>
                </a:solidFill>
              </a:rPr>
              <a:t>…’  Deliverables...</a:t>
            </a:r>
          </a:p>
          <a:p>
            <a:pPr>
              <a:buNone/>
            </a:pPr>
            <a:r>
              <a:rPr lang="is-IS" sz="2400" b="1" dirty="0" smtClean="0">
                <a:solidFill>
                  <a:srgbClr val="800000"/>
                </a:solidFill>
              </a:rPr>
              <a:t>	</a:t>
            </a:r>
            <a:endParaRPr lang="is-IS" sz="2400" b="1" dirty="0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is-IS" sz="2400" b="1" dirty="0">
                <a:solidFill>
                  <a:srgbClr val="000090"/>
                </a:solidFill>
              </a:rPr>
              <a:t>	</a:t>
            </a:r>
            <a:r>
              <a:rPr lang="is-IS" sz="2400" b="1" dirty="0" smtClean="0">
                <a:solidFill>
                  <a:srgbClr val="000090"/>
                </a:solidFill>
              </a:rPr>
              <a:t>- An ethical/legal code of conduct (due-diligence without license)</a:t>
            </a:r>
          </a:p>
          <a:p>
            <a:pPr>
              <a:buNone/>
            </a:pPr>
            <a:r>
              <a:rPr lang="is-IS" sz="2400" b="1" dirty="0">
                <a:solidFill>
                  <a:srgbClr val="000090"/>
                </a:solidFill>
              </a:rPr>
              <a:t>	</a:t>
            </a:r>
            <a:r>
              <a:rPr lang="is-IS" sz="2400" b="1" dirty="0" smtClean="0">
                <a:solidFill>
                  <a:srgbClr val="000090"/>
                </a:solidFill>
              </a:rPr>
              <a:t>- Possibilities for a campus-wide integrated experimental license</a:t>
            </a:r>
          </a:p>
          <a:p>
            <a:pPr>
              <a:buNone/>
            </a:pPr>
            <a:endParaRPr lang="is-IS" sz="2400" b="1" dirty="0">
              <a:solidFill>
                <a:srgbClr val="000090"/>
              </a:solidFill>
            </a:endParaRPr>
          </a:p>
          <a:p>
            <a:pPr>
              <a:buNone/>
            </a:pPr>
            <a:r>
              <a:rPr lang="is-IS" sz="2400" b="1" dirty="0" smtClean="0">
                <a:solidFill>
                  <a:srgbClr val="000090"/>
                </a:solidFill>
              </a:rPr>
              <a:t>	Engage staff and students, as well as </a:t>
            </a:r>
            <a:r>
              <a:rPr lang="is-IS" sz="2400" b="1" dirty="0">
                <a:solidFill>
                  <a:srgbClr val="000090"/>
                </a:solidFill>
              </a:rPr>
              <a:t>campus </a:t>
            </a:r>
            <a:r>
              <a:rPr lang="is-IS" sz="2400" b="1" dirty="0" smtClean="0">
                <a:solidFill>
                  <a:srgbClr val="000090"/>
                </a:solidFill>
              </a:rPr>
              <a:t>management....</a:t>
            </a:r>
          </a:p>
          <a:p>
            <a:pPr>
              <a:buNone/>
            </a:pPr>
            <a:r>
              <a:rPr lang="is-IS" sz="2400" b="1" dirty="0">
                <a:solidFill>
                  <a:srgbClr val="000090"/>
                </a:solidFill>
              </a:rPr>
              <a:t>	I</a:t>
            </a:r>
            <a:r>
              <a:rPr lang="is-IS" sz="2400" b="1" dirty="0" smtClean="0">
                <a:solidFill>
                  <a:srgbClr val="000090"/>
                </a:solidFill>
              </a:rPr>
              <a:t>nvolve upscaling perspective: MoU Enschede; Field Labs MinEZ</a:t>
            </a:r>
            <a:endParaRPr lang="en-US" sz="2400" b="1" dirty="0">
              <a:solidFill>
                <a:srgbClr val="000090"/>
              </a:solidFill>
            </a:endParaRPr>
          </a:p>
          <a:p>
            <a:pPr eaLnBrk="1" hangingPunct="1">
              <a:buFont typeface="Wingdings" charset="0"/>
              <a:buNone/>
            </a:pPr>
            <a:endParaRPr lang="nl-NL" sz="24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69636" name="Picture 4" descr="UT_Strookw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ndde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8" y="1649186"/>
            <a:ext cx="3182257" cy="1346694"/>
          </a:xfrm>
          <a:prstGeom prst="rect">
            <a:avLst/>
          </a:prstGeom>
        </p:spPr>
      </p:pic>
      <p:pic>
        <p:nvPicPr>
          <p:cNvPr id="7" name="Picture 6" descr="top-down-bottom-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3" y="4190999"/>
            <a:ext cx="870856" cy="8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1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1B2BF03-3606-EF4D-9843-F68F4D0EAF30}" type="slidenum">
              <a:rPr lang="en-GB" sz="1000">
                <a:solidFill>
                  <a:prstClr val="black"/>
                </a:solidFill>
              </a:rPr>
              <a:pPr/>
              <a:t>7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286" y="363538"/>
            <a:ext cx="99241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A50021"/>
                </a:solidFill>
                <a:latin typeface="Arial Narrow" charset="0"/>
                <a:ea typeface="MS PGothic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To Responsibly Fast-</a:t>
            </a:r>
            <a:r>
              <a:rPr lang="en-US" sz="3600" b="1" dirty="0" smtClean="0">
                <a:solidFill>
                  <a:srgbClr val="800000"/>
                </a:solidFill>
              </a:rPr>
              <a:t>Forward</a:t>
            </a:r>
            <a:br>
              <a:rPr lang="en-US" sz="3600" b="1" dirty="0" smtClean="0">
                <a:solidFill>
                  <a:srgbClr val="800000"/>
                </a:solidFill>
              </a:rPr>
            </a:br>
            <a:r>
              <a:rPr lang="en-US" sz="3100" b="1" dirty="0" smtClean="0">
                <a:solidFill>
                  <a:srgbClr val="008000"/>
                </a:solidFill>
              </a:rPr>
              <a:t> How </a:t>
            </a:r>
            <a:r>
              <a:rPr lang="en-US" sz="3100" b="1" dirty="0">
                <a:solidFill>
                  <a:srgbClr val="008000"/>
                </a:solidFill>
              </a:rPr>
              <a:t>(not) to ‘Try First and Ask for Forgiveness Later’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714" y="1773239"/>
            <a:ext cx="9869715" cy="49688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None/>
            </a:pPr>
            <a:endParaRPr lang="nl-NL" sz="18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eaLnBrk="1" hangingPunct="1">
              <a:buFont typeface="Wingdings" charset="0"/>
              <a:buNone/>
            </a:pPr>
            <a:r>
              <a:rPr lang="nl-NL" sz="18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Application</a:t>
            </a:r>
          </a:p>
          <a:p>
            <a:pPr eaLnBrk="1" hangingPunct="1">
              <a:buFont typeface="Wingdings" charset="0"/>
              <a:buNone/>
            </a:pPr>
            <a:endParaRPr lang="nl-NL" sz="24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eaLnBrk="1" hangingPunct="1">
              <a:buFontTx/>
              <a:buChar char="-"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NWO-MVI research on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responsible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development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&amp;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use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of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drones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(Verbeek, Van der Molen, Heldeweg;  </a:t>
            </a:r>
            <a:r>
              <a:rPr lang="is-IS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….. 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Tech4People research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RegTech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&amp;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Robotics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especially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care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robotics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(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Fosch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Villaronga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Heldeweg </a:t>
            </a:r>
            <a:r>
              <a:rPr lang="is-IS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….. 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)</a:t>
            </a:r>
          </a:p>
          <a:p>
            <a:pPr eaLnBrk="1" hangingPunct="1">
              <a:buFontTx/>
              <a:buChar char="-"/>
            </a:pPr>
            <a:endParaRPr lang="nl-NL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marL="0" indent="0" eaLnBrk="1" hangingPunct="1">
              <a:buNone/>
            </a:pP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Potential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links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with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other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LSC-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projects</a:t>
            </a:r>
            <a:endParaRPr lang="nl-NL" sz="24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eaLnBrk="1" hangingPunct="1">
              <a:buFontTx/>
              <a:buChar char="-"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Privacy-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preserved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crowd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monitoring (is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there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scope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for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moving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experimentally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moving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beyond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what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is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legally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allowed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?)</a:t>
            </a:r>
          </a:p>
          <a:p>
            <a:pPr eaLnBrk="1" hangingPunct="1">
              <a:buFontTx/>
              <a:buChar char="-"/>
            </a:pP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Driverless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cars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(as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during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CuriousU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),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w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earables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;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chipping</a:t>
            </a:r>
            <a:r>
              <a:rPr lang="is-IS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…personal data...											</a:t>
            </a:r>
            <a:r>
              <a:rPr lang="is-IS" sz="2400" b="1" dirty="0" smtClean="0">
                <a:solidFill>
                  <a:srgbClr val="800000"/>
                </a:solidFill>
                <a:latin typeface="Arial" charset="0"/>
                <a:ea typeface="MS PGothic" charset="0"/>
              </a:rPr>
              <a:t>Open invitation</a:t>
            </a:r>
            <a:endParaRPr lang="nl-NL" sz="2400" b="1" dirty="0" smtClean="0">
              <a:solidFill>
                <a:srgbClr val="800000"/>
              </a:solidFill>
              <a:latin typeface="Arial" charset="0"/>
              <a:ea typeface="MS PGothic" charset="0"/>
            </a:endParaRPr>
          </a:p>
          <a:p>
            <a:pPr eaLnBrk="1" hangingPunct="1">
              <a:buFontTx/>
              <a:buChar char="-"/>
            </a:pPr>
            <a:endParaRPr lang="nl-NL" sz="18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69636" name="Picture 4" descr="UT_Strookw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proje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72" y="1705429"/>
            <a:ext cx="2010228" cy="10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1B2BF03-3606-EF4D-9843-F68F4D0EAF30}" type="slidenum">
              <a:rPr lang="en-GB" sz="1000">
                <a:solidFill>
                  <a:prstClr val="black"/>
                </a:solidFill>
              </a:rPr>
              <a:pPr/>
              <a:t>8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286" y="363538"/>
            <a:ext cx="99241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A50021"/>
                </a:solidFill>
                <a:latin typeface="Arial Narrow" charset="0"/>
                <a:ea typeface="MS PGothic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To Responsibly Fast-</a:t>
            </a:r>
            <a:r>
              <a:rPr lang="en-US" sz="3600" b="1" dirty="0" smtClean="0">
                <a:solidFill>
                  <a:srgbClr val="800000"/>
                </a:solidFill>
              </a:rPr>
              <a:t>Forward</a:t>
            </a:r>
            <a:br>
              <a:rPr lang="en-US" sz="3600" b="1" dirty="0" smtClean="0">
                <a:solidFill>
                  <a:srgbClr val="800000"/>
                </a:solidFill>
              </a:rPr>
            </a:br>
            <a:r>
              <a:rPr lang="en-US" sz="3100" b="1" dirty="0" smtClean="0">
                <a:solidFill>
                  <a:srgbClr val="008000"/>
                </a:solidFill>
              </a:rPr>
              <a:t> How </a:t>
            </a:r>
            <a:r>
              <a:rPr lang="en-US" sz="3100" b="1" dirty="0">
                <a:solidFill>
                  <a:srgbClr val="008000"/>
                </a:solidFill>
              </a:rPr>
              <a:t>(not) to ‘Try First and Ask for Forgiveness Later’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714" y="1773239"/>
            <a:ext cx="9869715" cy="496887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Researchers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involvement</a:t>
            </a:r>
            <a:endParaRPr lang="nl-NL" sz="24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eaLnBrk="1" hangingPunct="1">
              <a:buFontTx/>
              <a:buChar char="-"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NWO-MVI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responsible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development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&amp;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use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of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drones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&amp; 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Tech4People research project</a:t>
            </a:r>
          </a:p>
          <a:p>
            <a:pPr eaLnBrk="1" hangingPunct="1">
              <a:buFontTx/>
              <a:buChar char="-"/>
            </a:pP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Ongoing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research on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legal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regimes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for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experimentation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of the Chair in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Law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Governance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&amp; 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T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echnology (Heldeweg)</a:t>
            </a:r>
          </a:p>
          <a:p>
            <a:pPr eaLnBrk="1" hangingPunct="1">
              <a:buFontTx/>
              <a:buChar char="-"/>
            </a:pPr>
            <a:endParaRPr lang="nl-NL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Students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involved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in</a:t>
            </a:r>
          </a:p>
          <a:p>
            <a:pPr marL="0" indent="0">
              <a:buNone/>
            </a:pP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-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Public Administration course Smart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rules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and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regimes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will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look at ‘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regulating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robotics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’,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amongst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which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experimental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settings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,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such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as 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on campus..</a:t>
            </a:r>
            <a:endParaRPr lang="nl-NL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eaLnBrk="1" hangingPunct="1">
              <a:buFontTx/>
              <a:buChar char="-"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MSc-theses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work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on LSC &amp;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experimentation</a:t>
            </a:r>
            <a:endParaRPr lang="nl-NL" sz="24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69636" name="Picture 4" descr="UT_Strookw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researche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72" y="3900716"/>
            <a:ext cx="1795125" cy="6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9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1B2BF03-3606-EF4D-9843-F68F4D0EAF30}" type="slidenum">
              <a:rPr lang="en-GB" sz="1000">
                <a:solidFill>
                  <a:prstClr val="black"/>
                </a:solidFill>
              </a:rPr>
              <a:pPr/>
              <a:t>9</a:t>
            </a:fld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26" y="363538"/>
            <a:ext cx="8706303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A50021"/>
                </a:solidFill>
                <a:latin typeface="Arial Narrow" charset="0"/>
                <a:ea typeface="MS PGothic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</a:rPr>
              <a:t>To Responsibly Fast-</a:t>
            </a:r>
            <a:r>
              <a:rPr lang="en-US" sz="3600" b="1" dirty="0" smtClean="0">
                <a:solidFill>
                  <a:srgbClr val="800000"/>
                </a:solidFill>
              </a:rPr>
              <a:t>Forward</a:t>
            </a:r>
            <a:br>
              <a:rPr lang="en-US" sz="3600" b="1" dirty="0" smtClean="0">
                <a:solidFill>
                  <a:srgbClr val="800000"/>
                </a:solidFill>
              </a:rPr>
            </a:br>
            <a:r>
              <a:rPr lang="en-US" sz="3100" b="1" dirty="0" smtClean="0">
                <a:solidFill>
                  <a:srgbClr val="008000"/>
                </a:solidFill>
              </a:rPr>
              <a:t> How </a:t>
            </a:r>
            <a:r>
              <a:rPr lang="en-US" sz="3100" b="1" dirty="0">
                <a:solidFill>
                  <a:srgbClr val="008000"/>
                </a:solidFill>
              </a:rPr>
              <a:t>(not) to ‘Try First and Ask for Forgiveness Later’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76" y="1773239"/>
            <a:ext cx="7667625" cy="4968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2400" b="1" dirty="0" smtClean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marL="0" indent="0" algn="ctr">
              <a:buNone/>
            </a:pP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In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January</a:t>
            </a:r>
            <a:r>
              <a:rPr lang="nl-NL" sz="2400" b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 2017 a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further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, more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elaborate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 smtClean="0">
                <a:solidFill>
                  <a:srgbClr val="000090"/>
                </a:solidFill>
                <a:latin typeface="Arial" charset="0"/>
                <a:ea typeface="MS PGothic" charset="0"/>
              </a:rPr>
              <a:t>operational</a:t>
            </a:r>
            <a:r>
              <a:rPr lang="nl-NL" sz="2400" b="1" dirty="0" smtClean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plan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will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be</a:t>
            </a:r>
            <a:r>
              <a:rPr lang="nl-NL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 </a:t>
            </a:r>
            <a:r>
              <a:rPr lang="nl-NL" sz="2400" b="1" dirty="0" err="1">
                <a:solidFill>
                  <a:srgbClr val="000090"/>
                </a:solidFill>
                <a:latin typeface="Arial" charset="0"/>
                <a:ea typeface="MS PGothic" charset="0"/>
              </a:rPr>
              <a:t>presented</a:t>
            </a:r>
            <a:r>
              <a:rPr lang="is-IS" sz="2400" b="1" dirty="0">
                <a:solidFill>
                  <a:srgbClr val="000090"/>
                </a:solidFill>
                <a:latin typeface="Arial" charset="0"/>
                <a:ea typeface="MS PGothic" charset="0"/>
              </a:rPr>
              <a:t>…</a:t>
            </a:r>
            <a:endParaRPr lang="nl-NL" sz="2400" b="1" dirty="0">
              <a:solidFill>
                <a:srgbClr val="000090"/>
              </a:solidFill>
              <a:latin typeface="Arial" charset="0"/>
              <a:ea typeface="MS PGothic" charset="0"/>
            </a:endParaRPr>
          </a:p>
          <a:p>
            <a:pPr eaLnBrk="1" hangingPunct="1">
              <a:buFont typeface="Wingdings" charset="0"/>
              <a:buNone/>
            </a:pPr>
            <a:endParaRPr lang="nl-NL" sz="1800" b="1" dirty="0">
              <a:solidFill>
                <a:srgbClr val="1A5919"/>
              </a:solidFill>
              <a:latin typeface="Arial" charset="0"/>
              <a:ea typeface="MS PGothic" charset="0"/>
            </a:endParaRPr>
          </a:p>
        </p:txBody>
      </p:sp>
      <p:pic>
        <p:nvPicPr>
          <p:cNvPr id="69636" name="Picture 4" descr="UT_Strookwi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40698-artwork-M._C._Escher-insect-ants-grid-3D-white_background-Mobius_stri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36" y="3433839"/>
            <a:ext cx="5141543" cy="247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4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341</Words>
  <Application>Microsoft Macintosh PowerPoint</Application>
  <PresentationFormat>Custom</PresentationFormat>
  <Paragraphs>87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Slide</vt:lpstr>
      <vt:lpstr>Office Theme</vt:lpstr>
      <vt:lpstr> </vt:lpstr>
      <vt:lpstr> To Responsibly Fast-Forward  How (not) to ‘Try First and Ask for Forgiveness Later’</vt:lpstr>
      <vt:lpstr> To Responsibly Fast-Forward  How (not) to ‘Try First and Ask for Forgiveness Later’</vt:lpstr>
      <vt:lpstr> To Responsibly Fast-Forward  How (not) to ‘Try First and Ask for Forgiveness Later’</vt:lpstr>
      <vt:lpstr> To Responsibly Fast-Forward  How (not) to ‘Try First and Ask for Forgiveness Later’</vt:lpstr>
      <vt:lpstr> To Responsibly Fast-Forward  How (not) to ‘Try First and Ask for Forgiveness Later’</vt:lpstr>
      <vt:lpstr> To Responsibly Fast-Forward  How (not) to ‘Try First and Ask for Forgiveness Later’</vt:lpstr>
      <vt:lpstr> To Responsibly Fast-Forward  How (not) to ‘Try First and Ask for Forgiveness Later’</vt:lpstr>
      <vt:lpstr> To Responsibly Fast-Forward  How (not) to ‘Try First and Ask for Forgiveness Later’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Olivier ter Meulen</dc:creator>
  <cp:lastModifiedBy>MA H</cp:lastModifiedBy>
  <cp:revision>21</cp:revision>
  <dcterms:created xsi:type="dcterms:W3CDTF">2016-12-01T11:00:38Z</dcterms:created>
  <dcterms:modified xsi:type="dcterms:W3CDTF">2016-12-07T22:22:05Z</dcterms:modified>
</cp:coreProperties>
</file>